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2"/>
  </p:notesMasterIdLst>
  <p:sldIdLst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E759BF-74FF-C146-022F-15E2831F7FFC}" v="602" dt="2025-02-12T15:00:34.125"/>
    <p1510:client id="{52D2A570-4E87-970E-9634-0926E4E966E4}" v="130" dt="2025-02-11T10:06:06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644B5-A94B-4E28-8334-BD8B16D59027}" type="datetimeFigureOut">
              <a:t>2/24/2025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05F44-F48C-43F1-8836-AC79286F633B}" type="slidenum"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824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0DFAF-5D51-4DB7-BD53-548DD7BC0E0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10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24/02/2025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DD83DD-CA08-4B9A-CF7F-93CDAF466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20" y="10"/>
            <a:ext cx="12188931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F66AE3-C1D2-A70E-575E-F425A72638CF}"/>
              </a:ext>
            </a:extLst>
          </p:cNvPr>
          <p:cNvSpPr txBox="1"/>
          <p:nvPr/>
        </p:nvSpPr>
        <p:spPr>
          <a:xfrm>
            <a:off x="1527048" y="1124712"/>
            <a:ext cx="9144000" cy="30632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BARCELONA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ENERGY BOOST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90E7EA1-A22E-A038-31BD-B0B1654FF0BF}"/>
              </a:ext>
            </a:extLst>
          </p:cNvPr>
          <p:cNvSpPr txBox="1"/>
          <p:nvPr/>
        </p:nvSpPr>
        <p:spPr>
          <a:xfrm>
            <a:off x="1527048" y="4599432"/>
            <a:ext cx="9144000" cy="12275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solidFill>
                  <a:schemeClr val="bg1"/>
                </a:solidFill>
              </a:rPr>
              <a:t>3 NIGHTS INCENTIVE PROGRAM</a:t>
            </a:r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3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0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en bicicleta&#10;&#10;El contenido generado por inteligencia artificial puede ser incorrecto.">
            <a:extLst>
              <a:ext uri="{FF2B5EF4-FFF2-40B4-BE49-F238E27FC236}">
                <a16:creationId xmlns:a16="http://schemas.microsoft.com/office/drawing/2014/main" id="{A3A073BF-085F-BE0B-E4AE-6C21E961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27" r="19569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Imagen 5" descr="PLATJA CA LA NURI - Actualizado en 2025, restaurante catalán en Barcelona,  Barcelona">
            <a:extLst>
              <a:ext uri="{FF2B5EF4-FFF2-40B4-BE49-F238E27FC236}">
                <a16:creationId xmlns:a16="http://schemas.microsoft.com/office/drawing/2014/main" id="{D8330351-7F23-1418-AFCB-0C2D1856A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2" r="29278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agen 6" descr="Un grupo de personas en un restaurante&#10;&#10;El contenido generado por inteligencia artificial puede ser incorrecto.">
            <a:extLst>
              <a:ext uri="{FF2B5EF4-FFF2-40B4-BE49-F238E27FC236}">
                <a16:creationId xmlns:a16="http://schemas.microsoft.com/office/drawing/2014/main" id="{3D356564-8E39-BE8B-D101-57C1E08F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14" b="13614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6949AC-3747-C362-F0F4-3A8252F9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s-ES" sz="3400"/>
              <a:t>DAY 1: Welcome to Barcelona!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B5E569-EFAD-D9F7-77A6-9613E173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000">
                <a:latin typeface="+mj-lt"/>
                <a:ea typeface="+mj-ea"/>
                <a:cs typeface="+mj-cs"/>
              </a:rPr>
              <a:t>Arrival at Bcn airport &amp; transfer to your hotel. Welcome drink, keys delivery</a:t>
            </a:r>
          </a:p>
          <a:p>
            <a:r>
              <a:rPr lang="es-ES" sz="2000">
                <a:latin typeface="+mj-lt"/>
                <a:ea typeface="+mj-ea"/>
                <a:cs typeface="+mj-cs"/>
              </a:rPr>
              <a:t>Transfer to the seaside for a nice paella lunch by the sea, followed by a short e-bike strall on the maritim front. </a:t>
            </a:r>
          </a:p>
          <a:p>
            <a:r>
              <a:rPr lang="es-ES" sz="2000">
                <a:latin typeface="+mj-lt"/>
                <a:ea typeface="+mj-ea"/>
                <a:cs typeface="+mj-cs"/>
              </a:rPr>
              <a:t>In the evening, feel the city vibe with a tapas dinner and rumba catalana show in the city center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CB39D4A-E8ED-CBBF-D5F7-4DF01EAFB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95" y="182678"/>
            <a:ext cx="2052748" cy="6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1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A81C0-14EB-EC54-E360-82D9E380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edificio de piedra&#10;&#10;El contenido generado por inteligencia artificial puede ser incorrecto.">
            <a:extLst>
              <a:ext uri="{FF2B5EF4-FFF2-40B4-BE49-F238E27FC236}">
                <a16:creationId xmlns:a16="http://schemas.microsoft.com/office/drawing/2014/main" id="{3D7D9A3D-BD9B-DC37-62B8-CD10F5FB44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59" r="17937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Imagen 5" descr="Un coche deportivo de color gris&#10;&#10;El contenido generado por inteligencia artificial puede ser incorrecto.">
            <a:extLst>
              <a:ext uri="{FF2B5EF4-FFF2-40B4-BE49-F238E27FC236}">
                <a16:creationId xmlns:a16="http://schemas.microsoft.com/office/drawing/2014/main" id="{9CCC9786-FA04-FEBA-C63F-9B9EB71A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59" r="7430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Imagen 3" descr="Un estadio de fútbol&#10;&#10;El contenido generado por inteligencia artificial puede ser incorrecto.">
            <a:extLst>
              <a:ext uri="{FF2B5EF4-FFF2-40B4-BE49-F238E27FC236}">
                <a16:creationId xmlns:a16="http://schemas.microsoft.com/office/drawing/2014/main" id="{E017CDD9-AAFC-2D35-5FBC-779A98E4F8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20" b="6020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C7E199-23FA-FEDA-E865-724114AE0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s-ES" sz="3400" dirty="0"/>
              <a:t>DAY 2: </a:t>
            </a:r>
            <a:r>
              <a:rPr lang="es-ES" sz="3400"/>
              <a:t>The</a:t>
            </a:r>
            <a:r>
              <a:rPr lang="es-ES" sz="3400" dirty="0"/>
              <a:t> </a:t>
            </a:r>
            <a:r>
              <a:rPr lang="es-ES" sz="3400"/>
              <a:t>buzz</a:t>
            </a:r>
            <a:r>
              <a:rPr lang="es-ES" sz="3400" dirty="0"/>
              <a:t>-y </a:t>
            </a:r>
            <a:r>
              <a:rPr lang="es-ES" sz="3400"/>
              <a:t>day</a:t>
            </a:r>
            <a:r>
              <a:rPr lang="es-ES" sz="3400" dirty="0"/>
              <a:t>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1BC0F4-0417-F5B0-50E3-1359CF0E5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latin typeface="+mj-lt"/>
                <a:ea typeface="+mj-ea"/>
                <a:cs typeface="+mj-cs"/>
              </a:rPr>
              <a:t>After a </a:t>
            </a:r>
            <a:r>
              <a:rPr lang="es-ES" sz="1700">
                <a:latin typeface="+mj-lt"/>
                <a:ea typeface="+mj-ea"/>
                <a:cs typeface="+mj-cs"/>
              </a:rPr>
              <a:t>nice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breakfast</a:t>
            </a:r>
            <a:r>
              <a:rPr lang="es-ES" sz="1700" dirty="0">
                <a:latin typeface="+mj-lt"/>
                <a:ea typeface="+mj-ea"/>
                <a:cs typeface="+mj-cs"/>
              </a:rPr>
              <a:t> at </a:t>
            </a:r>
            <a:r>
              <a:rPr lang="es-ES" sz="1700">
                <a:latin typeface="+mj-lt"/>
                <a:ea typeface="+mj-ea"/>
                <a:cs typeface="+mj-cs"/>
              </a:rPr>
              <a:t>your</a:t>
            </a:r>
            <a:r>
              <a:rPr lang="es-ES" sz="1700" dirty="0">
                <a:latin typeface="+mj-lt"/>
                <a:ea typeface="+mj-ea"/>
                <a:cs typeface="+mj-cs"/>
              </a:rPr>
              <a:t> hotel </a:t>
            </a:r>
            <a:r>
              <a:rPr lang="es-ES" sz="1700">
                <a:latin typeface="+mj-lt"/>
                <a:ea typeface="+mj-ea"/>
                <a:cs typeface="+mj-cs"/>
              </a:rPr>
              <a:t>city</a:t>
            </a:r>
            <a:r>
              <a:rPr lang="es-ES" sz="1700" dirty="0">
                <a:latin typeface="+mj-lt"/>
                <a:ea typeface="+mj-ea"/>
                <a:cs typeface="+mj-cs"/>
              </a:rPr>
              <a:t> center hotel, </a:t>
            </a:r>
            <a:r>
              <a:rPr lang="es-ES" sz="1700">
                <a:latin typeface="+mj-lt"/>
                <a:ea typeface="+mj-ea"/>
                <a:cs typeface="+mj-cs"/>
              </a:rPr>
              <a:t>we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will</a:t>
            </a:r>
            <a:r>
              <a:rPr lang="es-ES" sz="1700" dirty="0">
                <a:latin typeface="+mj-lt"/>
                <a:ea typeface="+mj-ea"/>
                <a:cs typeface="+mj-cs"/>
              </a:rPr>
              <a:t> head </a:t>
            </a:r>
            <a:r>
              <a:rPr lang="es-ES" sz="1700">
                <a:latin typeface="+mj-lt"/>
                <a:ea typeface="+mj-ea"/>
                <a:cs typeface="+mj-cs"/>
              </a:rPr>
              <a:t>to</a:t>
            </a:r>
            <a:r>
              <a:rPr lang="es-ES" sz="1700" dirty="0">
                <a:latin typeface="+mj-lt"/>
                <a:ea typeface="+mj-ea"/>
                <a:cs typeface="+mj-cs"/>
              </a:rPr>
              <a:t> Montjuic </a:t>
            </a:r>
            <a:r>
              <a:rPr lang="es-ES" sz="1700">
                <a:latin typeface="+mj-lt"/>
                <a:ea typeface="+mj-ea"/>
                <a:cs typeface="+mj-cs"/>
              </a:rPr>
              <a:t>hill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for</a:t>
            </a:r>
            <a:r>
              <a:rPr lang="es-ES" sz="1700" dirty="0">
                <a:latin typeface="+mj-lt"/>
                <a:ea typeface="+mj-ea"/>
                <a:cs typeface="+mj-cs"/>
              </a:rPr>
              <a:t> a </a:t>
            </a:r>
            <a:r>
              <a:rPr lang="es-ES" sz="1700">
                <a:latin typeface="+mj-lt"/>
                <a:ea typeface="+mj-ea"/>
                <a:cs typeface="+mj-cs"/>
              </a:rPr>
              <a:t>thrilling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activity</a:t>
            </a:r>
            <a:r>
              <a:rPr lang="es-ES" sz="1700" dirty="0">
                <a:latin typeface="+mj-lt"/>
                <a:ea typeface="+mj-ea"/>
                <a:cs typeface="+mj-cs"/>
              </a:rPr>
              <a:t>: a GT </a:t>
            </a:r>
            <a:r>
              <a:rPr lang="es-ES" sz="1700">
                <a:latin typeface="+mj-lt"/>
                <a:ea typeface="+mj-ea"/>
                <a:cs typeface="+mj-cs"/>
              </a:rPr>
              <a:t>driving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experience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through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former</a:t>
            </a:r>
            <a:r>
              <a:rPr lang="es-ES" sz="1700" dirty="0">
                <a:latin typeface="+mj-lt"/>
                <a:ea typeface="+mj-ea"/>
                <a:cs typeface="+mj-cs"/>
              </a:rPr>
              <a:t> Montjuic </a:t>
            </a:r>
            <a:r>
              <a:rPr lang="es-ES" sz="1700">
                <a:latin typeface="+mj-lt"/>
                <a:ea typeface="+mj-ea"/>
                <a:cs typeface="+mj-cs"/>
              </a:rPr>
              <a:t>urban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circuit</a:t>
            </a:r>
            <a:r>
              <a:rPr lang="es-ES" sz="1700" dirty="0">
                <a:latin typeface="+mj-lt"/>
                <a:ea typeface="+mj-ea"/>
                <a:cs typeface="+mj-cs"/>
              </a:rPr>
              <a:t>, </a:t>
            </a:r>
            <a:r>
              <a:rPr lang="es-ES" sz="1700">
                <a:latin typeface="+mj-lt"/>
                <a:ea typeface="+mj-ea"/>
                <a:cs typeface="+mj-cs"/>
              </a:rPr>
              <a:t>get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ready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for</a:t>
            </a:r>
            <a:r>
              <a:rPr lang="es-ES" sz="1700" dirty="0">
                <a:latin typeface="+mj-lt"/>
                <a:ea typeface="+mj-ea"/>
                <a:cs typeface="+mj-cs"/>
              </a:rPr>
              <a:t> a </a:t>
            </a:r>
            <a:r>
              <a:rPr lang="es-ES" sz="1700">
                <a:latin typeface="+mj-lt"/>
                <a:ea typeface="+mj-ea"/>
                <a:cs typeface="+mj-cs"/>
              </a:rPr>
              <a:t>speedy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sensations</a:t>
            </a:r>
            <a:r>
              <a:rPr lang="es-ES" sz="1700" dirty="0">
                <a:latin typeface="+mj-lt"/>
                <a:ea typeface="+mj-ea"/>
                <a:cs typeface="+mj-cs"/>
              </a:rPr>
              <a:t>!</a:t>
            </a:r>
            <a:endParaRPr lang="es-ES" sz="1700" dirty="0">
              <a:latin typeface="Aptos Display"/>
              <a:ea typeface="+mn-lt"/>
              <a:cs typeface="+mn-lt"/>
            </a:endParaRPr>
          </a:p>
          <a:p>
            <a:r>
              <a:rPr lang="es-ES" sz="1700" dirty="0">
                <a:latin typeface="+mj-lt"/>
                <a:ea typeface="+mj-ea"/>
                <a:cs typeface="+mj-cs"/>
              </a:rPr>
              <a:t>Lunch </a:t>
            </a:r>
            <a:r>
              <a:rPr lang="es-ES" sz="1700">
                <a:latin typeface="+mj-lt"/>
                <a:ea typeface="+mj-ea"/>
                <a:cs typeface="+mj-cs"/>
              </a:rPr>
              <a:t>by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the</a:t>
            </a:r>
            <a:r>
              <a:rPr lang="es-ES" sz="1700" dirty="0">
                <a:latin typeface="+mj-lt"/>
                <a:ea typeface="+mj-ea"/>
                <a:cs typeface="+mj-cs"/>
              </a:rPr>
              <a:t> Montjuic </a:t>
            </a:r>
            <a:r>
              <a:rPr lang="es-ES" sz="1700">
                <a:latin typeface="+mj-lt"/>
                <a:ea typeface="+mj-ea"/>
                <a:cs typeface="+mj-cs"/>
              </a:rPr>
              <a:t>hill</a:t>
            </a:r>
            <a:r>
              <a:rPr lang="es-ES" sz="1700" dirty="0">
                <a:latin typeface="+mj-lt"/>
                <a:ea typeface="+mj-ea"/>
                <a:cs typeface="+mj-cs"/>
              </a:rPr>
              <a:t>, </a:t>
            </a:r>
            <a:r>
              <a:rPr lang="es-ES" sz="1700">
                <a:latin typeface="+mj-lt"/>
                <a:ea typeface="+mj-ea"/>
                <a:cs typeface="+mj-cs"/>
              </a:rPr>
              <a:t>enjoying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views</a:t>
            </a:r>
            <a:r>
              <a:rPr lang="es-ES" sz="1700" dirty="0">
                <a:latin typeface="+mj-lt"/>
                <a:ea typeface="+mj-ea"/>
                <a:cs typeface="+mj-cs"/>
              </a:rPr>
              <a:t>. </a:t>
            </a:r>
            <a:r>
              <a:rPr lang="es-ES" sz="1700">
                <a:latin typeface="+mj-lt"/>
                <a:ea typeface="+mj-ea"/>
                <a:cs typeface="+mj-cs"/>
              </a:rPr>
              <a:t>We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will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then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go</a:t>
            </a:r>
            <a:r>
              <a:rPr lang="es-ES" sz="1700" dirty="0">
                <a:latin typeface="+mj-lt"/>
                <a:ea typeface="+mj-ea"/>
                <a:cs typeface="+mj-cs"/>
              </a:rPr>
              <a:t> back </a:t>
            </a:r>
            <a:r>
              <a:rPr lang="es-ES" sz="1700">
                <a:latin typeface="+mj-lt"/>
                <a:ea typeface="+mj-ea"/>
                <a:cs typeface="+mj-cs"/>
              </a:rPr>
              <a:t>downtown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for</a:t>
            </a:r>
            <a:r>
              <a:rPr lang="es-ES" sz="1700" dirty="0">
                <a:latin typeface="+mj-lt"/>
                <a:ea typeface="+mj-ea"/>
                <a:cs typeface="+mj-cs"/>
              </a:rPr>
              <a:t> a </a:t>
            </a:r>
            <a:r>
              <a:rPr lang="es-ES" sz="1700">
                <a:latin typeface="+mj-lt"/>
                <a:ea typeface="+mj-ea"/>
                <a:cs typeface="+mj-cs"/>
              </a:rPr>
              <a:t>nice</a:t>
            </a:r>
            <a:r>
              <a:rPr lang="es-ES" sz="1700" dirty="0">
                <a:latin typeface="+mj-lt"/>
                <a:ea typeface="+mj-ea"/>
                <a:cs typeface="+mj-cs"/>
              </a:rPr>
              <a:t> &amp; </a:t>
            </a:r>
            <a:r>
              <a:rPr lang="es-ES" sz="1700">
                <a:latin typeface="+mj-lt"/>
                <a:ea typeface="+mj-ea"/>
                <a:cs typeface="+mj-cs"/>
              </a:rPr>
              <a:t>funny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gimkhana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adventure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within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old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city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streets</a:t>
            </a:r>
            <a:r>
              <a:rPr lang="es-ES" sz="1700" dirty="0">
                <a:latin typeface="+mj-lt"/>
                <a:ea typeface="+mj-ea"/>
                <a:cs typeface="+mj-cs"/>
              </a:rPr>
              <a:t>! </a:t>
            </a:r>
            <a:r>
              <a:rPr lang="es-ES" sz="1700">
                <a:latin typeface="+mj-lt"/>
                <a:ea typeface="+mj-ea"/>
                <a:cs typeface="+mj-cs"/>
              </a:rPr>
              <a:t>Let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the</a:t>
            </a:r>
            <a:r>
              <a:rPr lang="es-ES" sz="1700" dirty="0">
                <a:latin typeface="+mj-lt"/>
                <a:ea typeface="+mj-ea"/>
                <a:cs typeface="+mj-cs"/>
              </a:rPr>
              <a:t> </a:t>
            </a:r>
            <a:r>
              <a:rPr lang="es-ES" sz="1700">
                <a:latin typeface="+mj-lt"/>
                <a:ea typeface="+mj-ea"/>
                <a:cs typeface="+mj-cs"/>
              </a:rPr>
              <a:t>best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team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win</a:t>
            </a:r>
            <a:r>
              <a:rPr lang="es-ES" sz="1700" dirty="0">
                <a:latin typeface="+mj-lt"/>
                <a:ea typeface="+mj-ea"/>
                <a:cs typeface="+mj-cs"/>
              </a:rPr>
              <a:t>!  </a:t>
            </a:r>
            <a:endParaRPr lang="es-ES" sz="1700" dirty="0">
              <a:latin typeface="Aptos Display"/>
              <a:ea typeface="+mn-lt"/>
              <a:cs typeface="+mn-lt"/>
            </a:endParaRPr>
          </a:p>
          <a:p>
            <a:r>
              <a:rPr lang="es-ES" sz="1700" dirty="0">
                <a:latin typeface="+mj-lt"/>
                <a:ea typeface="+mj-ea"/>
                <a:cs typeface="+mj-cs"/>
              </a:rPr>
              <a:t>In </a:t>
            </a:r>
            <a:r>
              <a:rPr lang="es-ES" sz="1700">
                <a:latin typeface="+mj-lt"/>
                <a:ea typeface="+mj-ea"/>
                <a:cs typeface="+mj-cs"/>
              </a:rPr>
              <a:t>the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evening</a:t>
            </a:r>
            <a:r>
              <a:rPr lang="es-ES" sz="1700" dirty="0">
                <a:latin typeface="+mj-lt"/>
                <a:ea typeface="+mj-ea"/>
                <a:cs typeface="+mj-cs"/>
              </a:rPr>
              <a:t>, </a:t>
            </a:r>
            <a:r>
              <a:rPr lang="es-ES" sz="1700">
                <a:latin typeface="+mj-lt"/>
                <a:ea typeface="+mj-ea"/>
                <a:cs typeface="+mj-cs"/>
              </a:rPr>
              <a:t>we</a:t>
            </a:r>
            <a:r>
              <a:rPr lang="es-ES" sz="1700" dirty="0">
                <a:latin typeface="+mj-lt"/>
                <a:ea typeface="+mj-ea"/>
                <a:cs typeface="+mj-cs"/>
              </a:rPr>
              <a:t> invite </a:t>
            </a:r>
            <a:r>
              <a:rPr lang="es-ES" sz="1700">
                <a:latin typeface="+mj-lt"/>
                <a:ea typeface="+mj-ea"/>
                <a:cs typeface="+mj-cs"/>
              </a:rPr>
              <a:t>you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latin typeface="+mj-lt"/>
                <a:ea typeface="+mj-ea"/>
                <a:cs typeface="+mj-cs"/>
              </a:rPr>
              <a:t>to</a:t>
            </a:r>
            <a:r>
              <a:rPr lang="es-ES" sz="1700" dirty="0">
                <a:latin typeface="+mj-lt"/>
                <a:ea typeface="+mj-ea"/>
                <a:cs typeface="+mj-cs"/>
              </a:rPr>
              <a:t> </a:t>
            </a:r>
            <a:r>
              <a:rPr lang="es-ES" sz="1700">
                <a:ea typeface="+mn-lt"/>
                <a:cs typeface="+mn-lt"/>
              </a:rPr>
              <a:t>witness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the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heart</a:t>
            </a:r>
            <a:r>
              <a:rPr lang="es-ES" sz="1700" dirty="0">
                <a:ea typeface="+mn-lt"/>
                <a:cs typeface="+mn-lt"/>
              </a:rPr>
              <a:t> and </a:t>
            </a:r>
            <a:r>
              <a:rPr lang="es-ES" sz="1700">
                <a:ea typeface="+mn-lt"/>
                <a:cs typeface="+mn-lt"/>
              </a:rPr>
              <a:t>excitement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of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the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 b="1" dirty="0">
                <a:ea typeface="+mn-lt"/>
                <a:cs typeface="+mn-lt"/>
              </a:rPr>
              <a:t>Barça </a:t>
            </a:r>
            <a:r>
              <a:rPr lang="es-ES" sz="1700" b="1">
                <a:ea typeface="+mn-lt"/>
                <a:cs typeface="+mn-lt"/>
              </a:rPr>
              <a:t>team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fighting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for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victory</a:t>
            </a:r>
            <a:r>
              <a:rPr lang="es-ES" sz="1700" dirty="0">
                <a:ea typeface="+mn-lt"/>
                <a:cs typeface="+mn-lt"/>
              </a:rPr>
              <a:t>. </a:t>
            </a:r>
            <a:r>
              <a:rPr lang="es-ES" sz="1700">
                <a:ea typeface="+mn-lt"/>
                <a:cs typeface="+mn-lt"/>
              </a:rPr>
              <a:t>An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unforgettable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way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to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unwind</a:t>
            </a:r>
            <a:r>
              <a:rPr lang="es-ES" sz="1700" dirty="0">
                <a:ea typeface="+mn-lt"/>
                <a:cs typeface="+mn-lt"/>
              </a:rPr>
              <a:t>, </a:t>
            </a:r>
            <a:r>
              <a:rPr lang="es-ES" sz="1700">
                <a:ea typeface="+mn-lt"/>
                <a:cs typeface="+mn-lt"/>
              </a:rPr>
              <a:t>connect</a:t>
            </a:r>
            <a:r>
              <a:rPr lang="es-ES" sz="1700" dirty="0">
                <a:ea typeface="+mn-lt"/>
                <a:cs typeface="+mn-lt"/>
              </a:rPr>
              <a:t>, and </a:t>
            </a:r>
            <a:r>
              <a:rPr lang="es-ES" sz="1700">
                <a:ea typeface="+mn-lt"/>
                <a:cs typeface="+mn-lt"/>
              </a:rPr>
              <a:t>enjoy</a:t>
            </a:r>
            <a:r>
              <a:rPr lang="es-ES" sz="1700" dirty="0">
                <a:ea typeface="+mn-lt"/>
                <a:cs typeface="+mn-lt"/>
              </a:rPr>
              <a:t> a </a:t>
            </a:r>
            <a:r>
              <a:rPr lang="es-ES" sz="1700">
                <a:ea typeface="+mn-lt"/>
                <a:cs typeface="+mn-lt"/>
              </a:rPr>
              <a:t>guaranteed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adrenaline</a:t>
            </a:r>
            <a:r>
              <a:rPr lang="es-ES" sz="1700" dirty="0">
                <a:ea typeface="+mn-lt"/>
                <a:cs typeface="+mn-lt"/>
              </a:rPr>
              <a:t> </a:t>
            </a:r>
            <a:r>
              <a:rPr lang="es-ES" sz="1700">
                <a:ea typeface="+mn-lt"/>
                <a:cs typeface="+mn-lt"/>
              </a:rPr>
              <a:t>boost</a:t>
            </a:r>
            <a:r>
              <a:rPr lang="es-ES" sz="1700" dirty="0">
                <a:ea typeface="+mn-lt"/>
                <a:cs typeface="+mn-lt"/>
              </a:rPr>
              <a:t>!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6E29ED7-A267-8A98-5BBD-E892FAD2EA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95" y="182678"/>
            <a:ext cx="2052748" cy="6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4741A-2A2C-3272-82F1-37A7DEED0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grupo de personas frente a una mesa con comida&#10;&#10;El contenido generado por inteligencia artificial puede ser incorrecto.">
            <a:extLst>
              <a:ext uri="{FF2B5EF4-FFF2-40B4-BE49-F238E27FC236}">
                <a16:creationId xmlns:a16="http://schemas.microsoft.com/office/drawing/2014/main" id="{F710B058-324E-968F-6F88-8F0774D3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76" b="7576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F812A3-EFEA-62F1-259E-6657CB2C8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3" b="2463"/>
          <a:stretch/>
        </p:blipFill>
        <p:spPr>
          <a:xfrm>
            <a:off x="5165446" y="9"/>
            <a:ext cx="4080263" cy="34015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54562FE-0465-2C70-569B-5641B3D51C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66" b="13466"/>
          <a:stretch/>
        </p:blipFill>
        <p:spPr>
          <a:xfrm>
            <a:off x="5165919" y="3436379"/>
            <a:ext cx="7022077" cy="3419707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C3FC4D-669B-4921-C025-52550C23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s-ES" sz="3400" dirty="0"/>
              <a:t>DAY 3: </a:t>
            </a:r>
            <a:r>
              <a:rPr lang="es-ES" sz="3400">
                <a:ea typeface="+mj-lt"/>
                <a:cs typeface="+mj-lt"/>
              </a:rPr>
              <a:t>Sky</a:t>
            </a:r>
            <a:r>
              <a:rPr lang="es-ES" sz="3400" dirty="0">
                <a:ea typeface="+mj-lt"/>
                <a:cs typeface="+mj-lt"/>
              </a:rPr>
              <a:t> and </a:t>
            </a:r>
            <a:r>
              <a:rPr lang="es-ES" sz="3400">
                <a:ea typeface="+mj-lt"/>
                <a:cs typeface="+mj-lt"/>
              </a:rPr>
              <a:t>roots</a:t>
            </a:r>
            <a:r>
              <a:rPr lang="es-ES" sz="3400" dirty="0">
                <a:ea typeface="+mj-lt"/>
                <a:cs typeface="+mj-lt"/>
              </a:rPr>
              <a:t> </a:t>
            </a:r>
            <a:endParaRPr lang="es-ES" sz="34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659F8A-96DE-F988-91F7-FF92E8059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300">
                <a:latin typeface="Aptos"/>
                <a:ea typeface="+mj-ea"/>
                <a:cs typeface="+mj-cs"/>
              </a:rPr>
              <a:t>L</a:t>
            </a:r>
            <a:r>
              <a:rPr lang="es-ES" sz="1300">
                <a:latin typeface="+mj-lt"/>
                <a:ea typeface="+mj-ea"/>
                <a:cs typeface="+mj-cs"/>
              </a:rPr>
              <a:t>et's fly! Live an unforgettable experience with a helicopter flight over Barcelona, the coastline, the Besós river and Montserrat. Architecture, nature and countless secrets to discover  along the way. A 60mn activity that can be combined with other activity for bigger groups</a:t>
            </a:r>
          </a:p>
          <a:p>
            <a:r>
              <a:rPr lang="es-ES" sz="1300">
                <a:latin typeface="+mj-lt"/>
                <a:ea typeface="+mj-ea"/>
                <a:cs typeface="+mj-cs"/>
              </a:rPr>
              <a:t>After this exciting experience, time to unwind with an excursion to Bages area, where we will enjoy a very special winery visit followed by a wine tasting lunch in the middle of the nature. </a:t>
            </a:r>
          </a:p>
          <a:p>
            <a:r>
              <a:rPr lang="es-ES" sz="1300">
                <a:latin typeface="+mj-lt"/>
                <a:ea typeface="+mj-ea"/>
                <a:cs typeface="+mj-cs"/>
              </a:rPr>
              <a:t>For our last evening in the city, we will step into a world where fire meets soul, and every beat, stomp, and strum ignites the air with raw emotion. This is Flamenco at its most electrifying. Set in a typical "Tablao Flamenco", the adventure will begin with a nice sangria cocktail followed by a flamenco masterclass led by the Tablao artists, where we will learn the fist steps of this art. For a bit of fun &amp; challenge, we can set the activity as a contest between the participants. Afterward, we will enjoy the tablao flamenco show in an intimate atmosphere and a delicious and well deserved dinner that will transport us directly to the heart of Andalucia . 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5834732-6AD0-104F-0746-758EC175DB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95" y="182678"/>
            <a:ext cx="2052748" cy="6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9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EE374-5A51-D21D-F427-1FD81F06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CE6CC-D955-3D4D-CF9B-EC332FEE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anchor="b">
            <a:normAutofit/>
          </a:bodyPr>
          <a:lstStyle/>
          <a:p>
            <a:r>
              <a:rPr lang="es-ES" sz="3600"/>
              <a:t>DAY 4: </a:t>
            </a:r>
            <a:r>
              <a:rPr lang="es-ES" sz="3600">
                <a:ea typeface="+mj-lt"/>
                <a:cs typeface="+mj-lt"/>
              </a:rPr>
              <a:t>Hasta Pronto!</a:t>
            </a:r>
            <a:endParaRPr lang="es-ES" sz="36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29133D-BED0-ADA5-9BE5-E01286D65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4" y="2614613"/>
            <a:ext cx="5167311" cy="3590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1800" dirty="0" err="1">
                <a:ea typeface="+mn-lt"/>
                <a:cs typeface="+mn-lt"/>
              </a:rPr>
              <a:t>Breakfast</a:t>
            </a:r>
            <a:r>
              <a:rPr lang="es-ES" sz="1800" dirty="0">
                <a:ea typeface="+mn-lt"/>
                <a:cs typeface="+mn-lt"/>
              </a:rPr>
              <a:t>, </a:t>
            </a:r>
            <a:r>
              <a:rPr lang="es-ES" sz="1800" dirty="0" err="1">
                <a:ea typeface="+mn-lt"/>
                <a:cs typeface="+mn-lt"/>
              </a:rPr>
              <a:t>check</a:t>
            </a:r>
            <a:r>
              <a:rPr lang="es-ES" sz="1800" dirty="0">
                <a:ea typeface="+mn-lt"/>
                <a:cs typeface="+mn-lt"/>
              </a:rPr>
              <a:t> </a:t>
            </a:r>
            <a:r>
              <a:rPr lang="es-ES" sz="1800" dirty="0" err="1">
                <a:ea typeface="+mn-lt"/>
                <a:cs typeface="+mn-lt"/>
              </a:rPr>
              <a:t>out</a:t>
            </a:r>
            <a:r>
              <a:rPr lang="es-ES" sz="1800" dirty="0">
                <a:ea typeface="+mn-lt"/>
                <a:cs typeface="+mn-lt"/>
              </a:rPr>
              <a:t> &amp; transfer </a:t>
            </a:r>
            <a:r>
              <a:rPr lang="es-ES" sz="1800" dirty="0" err="1">
                <a:ea typeface="+mn-lt"/>
                <a:cs typeface="+mn-lt"/>
              </a:rPr>
              <a:t>to</a:t>
            </a:r>
            <a:r>
              <a:rPr lang="es-ES" sz="1800" dirty="0">
                <a:ea typeface="+mn-lt"/>
                <a:cs typeface="+mn-lt"/>
              </a:rPr>
              <a:t> </a:t>
            </a:r>
            <a:r>
              <a:rPr lang="es-ES" sz="1800" dirty="0" err="1">
                <a:ea typeface="+mn-lt"/>
                <a:cs typeface="+mn-lt"/>
              </a:rPr>
              <a:t>the</a:t>
            </a:r>
            <a:r>
              <a:rPr lang="es-ES" sz="1800" dirty="0">
                <a:ea typeface="+mn-lt"/>
                <a:cs typeface="+mn-lt"/>
              </a:rPr>
              <a:t> </a:t>
            </a:r>
            <a:r>
              <a:rPr lang="es-ES" sz="1800" dirty="0" err="1">
                <a:ea typeface="+mn-lt"/>
                <a:cs typeface="+mn-lt"/>
              </a:rPr>
              <a:t>airport</a:t>
            </a:r>
            <a:endParaRPr lang="es-ES" sz="1800" dirty="0" err="1"/>
          </a:p>
          <a:p>
            <a:endParaRPr lang="es-ES" sz="1800">
              <a:latin typeface="Aptos"/>
              <a:ea typeface="+mj-ea"/>
              <a:cs typeface="+mj-cs"/>
            </a:endParaRPr>
          </a:p>
          <a:p>
            <a:endParaRPr lang="es-ES" sz="1800">
              <a:latin typeface="Aptos"/>
              <a:ea typeface="+mj-ea"/>
              <a:cs typeface="+mj-cs"/>
            </a:endParaRPr>
          </a:p>
          <a:p>
            <a:pPr marL="0" indent="0">
              <a:buNone/>
            </a:pPr>
            <a:r>
              <a:rPr lang="es-ES" sz="1800" b="1" i="1" dirty="0">
                <a:latin typeface="+mj-lt"/>
                <a:ea typeface="+mj-ea"/>
                <a:cs typeface="+mj-cs"/>
              </a:rPr>
              <a:t>Tell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us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about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your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project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and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we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will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discuss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the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best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options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for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your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event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,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according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to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your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budget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and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special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 </a:t>
            </a:r>
            <a:r>
              <a:rPr lang="es-ES" sz="1800" b="1" i="1" err="1">
                <a:latin typeface="+mj-lt"/>
                <a:ea typeface="+mj-ea"/>
                <a:cs typeface="+mj-cs"/>
              </a:rPr>
              <a:t>needs</a:t>
            </a:r>
            <a:r>
              <a:rPr lang="es-ES" sz="1800" b="1" i="1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8" name="Imagen 7" descr="Barcelona from the Sky | BCN.travel">
            <a:extLst>
              <a:ext uri="{FF2B5EF4-FFF2-40B4-BE49-F238E27FC236}">
                <a16:creationId xmlns:a16="http://schemas.microsoft.com/office/drawing/2014/main" id="{A05DDF5A-36AC-AFBD-FAA4-4C662856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228" r="-1" b="-1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6E5449B-6868-C350-9A6D-7B1653BBC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95" y="182678"/>
            <a:ext cx="2052748" cy="6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1B6FA-BCBB-154F-C2D6-088D04937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2D40310-064D-0AF5-173E-E61EAB66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67" r="1" b="19363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264B288-5938-D08F-3174-12238D3A6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23" r="-2" b="-2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 descr="Un campo con árboles&#10;&#10;El contenido generado por inteligencia artificial puede ser incorrecto.">
            <a:extLst>
              <a:ext uri="{FF2B5EF4-FFF2-40B4-BE49-F238E27FC236}">
                <a16:creationId xmlns:a16="http://schemas.microsoft.com/office/drawing/2014/main" id="{22F5074F-6E02-44A6-C236-E4FEA087E7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58" r="9970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 descr="Un cuarto con una cama blanca&#10;&#10;El contenido generado por inteligencia artificial puede ser incorrecto.">
            <a:extLst>
              <a:ext uri="{FF2B5EF4-FFF2-40B4-BE49-F238E27FC236}">
                <a16:creationId xmlns:a16="http://schemas.microsoft.com/office/drawing/2014/main" id="{C93FDA76-C8DB-676E-8A56-A0C8EC0AC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68" r="16642" b="-1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AA82456-B4E5-8538-7905-34AEB90284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51" r="26401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46807AE-7922-CC57-B1FC-E8E4C1D021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95221" y="6158362"/>
            <a:ext cx="2052748" cy="6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7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s VB" ma:contentTypeID="0x0101009F0FEB99DF33AA42B94EA6795FFAC05E00E1ED08B0CA023240ABB39A7C3BF96529" ma:contentTypeVersion="4" ma:contentTypeDescription="" ma:contentTypeScope="" ma:versionID="21c8dbc36b28edff135542cbec4ed25c">
  <xsd:schema xmlns:xsd="http://www.w3.org/2001/XMLSchema" xmlns:xs="http://www.w3.org/2001/XMLSchema" xmlns:p="http://schemas.microsoft.com/office/2006/metadata/properties" xmlns:ns2="e5e22622-df10-41ab-86e4-38ca38584ef9" targetNamespace="http://schemas.microsoft.com/office/2006/metadata/properties" ma:root="true" ma:fieldsID="c403ee17e1c7852d5c8c627391932cff" ns2:_="">
    <xsd:import namespace="e5e22622-df10-41ab-86e4-38ca38584ef9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b0a0fe5d8dcb4f4aa4a7ac27fbc6466f" minOccurs="0"/>
                <xsd:element ref="ns2:g5845fa0aba04d629252e026cef96166" minOccurs="0"/>
                <xsd:element ref="ns2:e80b660e2dd849a49a61605927ea6aa3" minOccurs="0"/>
                <xsd:element ref="ns2:b6d4215ff38c4f03b8512b47c2eaba97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22622-df10-41ab-86e4-38ca38584ef9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302c929-3e53-4412-9be6-c0144a768996}" ma:internalName="TaxCatchAll" ma:showField="CatchAllData" ma:web="56c54338-0550-4c03-80be-2280a2ac28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302c929-3e53-4412-9be6-c0144a768996}" ma:internalName="TaxCatchAllLabel" ma:readOnly="true" ma:showField="CatchAllDataLabel" ma:web="56c54338-0550-4c03-80be-2280a2ac28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0fe5d8dcb4f4aa4a7ac27fbc6466f" ma:index="10" nillable="true" ma:taxonomy="true" ma:internalName="b0a0fe5d8dcb4f4aa4a7ac27fbc6466f" ma:taxonomyFieldName="VB_Departamento" ma:displayName="Departamento" ma:default="" ma:fieldId="{b0a0fe5d-8dcb-4f4a-a4a7-ac27fbc6466f}" ma:sspId="7607a150-1558-4547-a908-840f31949ccd" ma:termSetId="a4fe8f78-b578-4cc6-b288-17667691437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5845fa0aba04d629252e026cef96166" ma:index="12" nillable="true" ma:taxonomy="true" ma:internalName="g5845fa0aba04d629252e026cef96166" ma:taxonomyFieldName="VB_Pais" ma:displayName="Pais" ma:default="" ma:fieldId="{05845fa0-aba0-4d62-9252-e026cef96166}" ma:sspId="7607a150-1558-4547-a908-840f31949ccd" ma:termSetId="e1302a6c-4301-4b80-9ebe-bc258be1a3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80b660e2dd849a49a61605927ea6aa3" ma:index="14" nillable="true" ma:taxonomy="true" ma:internalName="e80b660e2dd849a49a61605927ea6aa3" ma:taxonomyFieldName="VB_Tipo_de_Documento" ma:displayName="VB_Tipo_de_Documento" ma:default="" ma:fieldId="{e80b660e-2dd8-49a4-9a61-605927ea6aa3}" ma:sspId="7607a150-1558-4547-a908-840f31949ccd" ma:termSetId="f5f0ad63-6109-4bfe-90b3-d0d831a424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6d4215ff38c4f03b8512b47c2eaba97" ma:index="16" nillable="true" ma:taxonomy="true" ma:internalName="b6d4215ff38c4f03b8512b47c2eaba97" ma:taxonomyFieldName="VB_Subsitio" ma:displayName="Subsitio" ma:default="" ma:fieldId="{b6d4215f-f38c-4f03-b851-2b47c2eaba97}" ma:sspId="7607a150-1558-4547-a908-840f31949ccd" ma:termSetId="a7e93854-1532-491a-9293-7c7f293c16d8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e22622-df10-41ab-86e4-38ca38584ef9">
      <Value>12</Value>
      <Value>8</Value>
      <Value>5</Value>
    </TaxCatchAll>
    <b6d4215ff38c4f03b8512b47c2eaba97 xmlns="e5e22622-df10-41ab-86e4-38ca38584ef9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Comercializacion</TermName>
          <TermId xmlns="http://schemas.microsoft.com/office/infopath/2007/PartnerControls">62e1a7c6-a74c-4b93-b089-909c0f87b1bc</TermId>
        </TermInfo>
      </Terms>
    </b6d4215ff38c4f03b8512b47c2eaba97>
    <e80b660e2dd849a49a61605927ea6aa3 xmlns="e5e22622-df10-41ab-86e4-38ca38584ef9">
      <Terms xmlns="http://schemas.microsoft.com/office/infopath/2007/PartnerControls"/>
    </e80b660e2dd849a49a61605927ea6aa3>
    <b0a0fe5d8dcb4f4aa4a7ac27fbc6466f xmlns="e5e22622-df10-41ab-86e4-38ca38584ef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ALO DMC</TermName>
          <TermId xmlns="http://schemas.microsoft.com/office/infopath/2007/PartnerControls">162fa7f2-da7e-4972-917f-46f86e78974e</TermId>
        </TermInfo>
      </Terms>
    </b0a0fe5d8dcb4f4aa4a7ac27fbc6466f>
    <g5845fa0aba04d629252e026cef96166 xmlns="e5e22622-df10-41ab-86e4-38ca38584ef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España</TermName>
          <TermId xmlns="http://schemas.microsoft.com/office/infopath/2007/PartnerControls">523b487b-7acb-4e0f-8a8f-ce8555fc812e</TermId>
        </TermInfo>
      </Terms>
    </g5845fa0aba04d629252e026cef96166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7607a150-1558-4547-a908-840f31949ccd" ContentTypeId="0x0101009F0FEB99DF33AA42B94EA6795FFAC05E" PreviousValue="false" LastSyncTimeStamp="2024-09-12T10:52:44.58Z"/>
</file>

<file path=customXml/itemProps1.xml><?xml version="1.0" encoding="utf-8"?>
<ds:datastoreItem xmlns:ds="http://schemas.openxmlformats.org/officeDocument/2006/customXml" ds:itemID="{17831F34-4FC5-4688-AD62-58D75B24B9E2}">
  <ds:schemaRefs>
    <ds:schemaRef ds:uri="e5e22622-df10-41ab-86e4-38ca38584e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D0E3B4-5960-4159-B239-004C6E5DD6F2}">
  <ds:schemaRefs>
    <ds:schemaRef ds:uri="e5e22622-df10-41ab-86e4-38ca38584ef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F3F1AE-613C-474A-BD7D-D32F4DBD4EE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96B19C1-56FA-49AF-8F97-78F50E0866B8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Tema de Office</vt:lpstr>
      <vt:lpstr>PowerPoint Presentation</vt:lpstr>
      <vt:lpstr>DAY 1: Welcome to Barcelona!</vt:lpstr>
      <vt:lpstr>DAY 2: The buzz-y day!</vt:lpstr>
      <vt:lpstr>DAY 3: Sky and roots </vt:lpstr>
      <vt:lpstr>DAY 4: Hasta Pronto!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691</cp:revision>
  <dcterms:created xsi:type="dcterms:W3CDTF">2025-01-30T09:45:45Z</dcterms:created>
  <dcterms:modified xsi:type="dcterms:W3CDTF">2025-02-24T10:04:29Z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B_Subsitio">
    <vt:lpwstr>8;#Comercializacion|62e1a7c6-a74c-4b93-b089-909c0f87b1bc</vt:lpwstr>
  </property>
  <property fmtid="{D5CDD505-2E9C-101B-9397-08002B2CF9AE}" pid="3" name="VB_Pais">
    <vt:lpwstr>5;#España|523b487b-7acb-4e0f-8a8f-ce8555fc812e</vt:lpwstr>
  </property>
  <property fmtid="{D5CDD505-2E9C-101B-9397-08002B2CF9AE}" pid="4" name="lcf76f155ced4ddcb4097134ff3c332f">
    <vt:lpwstr/>
  </property>
  <property fmtid="{D5CDD505-2E9C-101B-9397-08002B2CF9AE}" pid="5" name="MediaServiceImageTags">
    <vt:lpwstr/>
  </property>
  <property fmtid="{D5CDD505-2E9C-101B-9397-08002B2CF9AE}" pid="6" name="ContentTypeId">
    <vt:lpwstr>0x0101009F0FEB99DF33AA42B94EA6795FFAC05E00E1ED08B0CA023240ABB39A7C3BF96529</vt:lpwstr>
  </property>
  <property fmtid="{D5CDD505-2E9C-101B-9397-08002B2CF9AE}" pid="7" name="VB_Tipo_de_Documento">
    <vt:lpwstr/>
  </property>
  <property fmtid="{D5CDD505-2E9C-101B-9397-08002B2CF9AE}" pid="8" name="VB_Departamento">
    <vt:lpwstr>12;#ALO DMC|162fa7f2-da7e-4972-917f-46f86e78974e</vt:lpwstr>
  </property>
</Properties>
</file>